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Lst>
  <p:notesMasterIdLst>
    <p:notesMasterId r:id="rId61"/>
  </p:notesMasterIdLst>
  <p:sldIdLst>
    <p:sldId id="256" r:id="rId2"/>
    <p:sldId id="257" r:id="rId3"/>
    <p:sldId id="311" r:id="rId4"/>
    <p:sldId id="313" r:id="rId5"/>
    <p:sldId id="314" r:id="rId6"/>
    <p:sldId id="315" r:id="rId7"/>
    <p:sldId id="316" r:id="rId8"/>
    <p:sldId id="317" r:id="rId9"/>
    <p:sldId id="318" r:id="rId10"/>
    <p:sldId id="319" r:id="rId11"/>
    <p:sldId id="320" r:id="rId12"/>
    <p:sldId id="321" r:id="rId13"/>
    <p:sldId id="322" r:id="rId14"/>
    <p:sldId id="323" r:id="rId15"/>
    <p:sldId id="324" r:id="rId16"/>
    <p:sldId id="325" r:id="rId17"/>
    <p:sldId id="326" r:id="rId18"/>
    <p:sldId id="327" r:id="rId19"/>
    <p:sldId id="328" r:id="rId20"/>
    <p:sldId id="329" r:id="rId21"/>
    <p:sldId id="330" r:id="rId22"/>
    <p:sldId id="331" r:id="rId23"/>
    <p:sldId id="332" r:id="rId24"/>
    <p:sldId id="333" r:id="rId25"/>
    <p:sldId id="334" r:id="rId26"/>
    <p:sldId id="335" r:id="rId27"/>
    <p:sldId id="336" r:id="rId28"/>
    <p:sldId id="337" r:id="rId29"/>
    <p:sldId id="338" r:id="rId30"/>
    <p:sldId id="339" r:id="rId31"/>
    <p:sldId id="340" r:id="rId32"/>
    <p:sldId id="341" r:id="rId33"/>
    <p:sldId id="342" r:id="rId34"/>
    <p:sldId id="344" r:id="rId35"/>
    <p:sldId id="343" r:id="rId36"/>
    <p:sldId id="345" r:id="rId37"/>
    <p:sldId id="346" r:id="rId38"/>
    <p:sldId id="348" r:id="rId39"/>
    <p:sldId id="347" r:id="rId40"/>
    <p:sldId id="349" r:id="rId41"/>
    <p:sldId id="350" r:id="rId42"/>
    <p:sldId id="351" r:id="rId43"/>
    <p:sldId id="352" r:id="rId44"/>
    <p:sldId id="353" r:id="rId45"/>
    <p:sldId id="354" r:id="rId46"/>
    <p:sldId id="355" r:id="rId47"/>
    <p:sldId id="356" r:id="rId48"/>
    <p:sldId id="357" r:id="rId49"/>
    <p:sldId id="358" r:id="rId50"/>
    <p:sldId id="359" r:id="rId51"/>
    <p:sldId id="360" r:id="rId52"/>
    <p:sldId id="361" r:id="rId53"/>
    <p:sldId id="362" r:id="rId54"/>
    <p:sldId id="363" r:id="rId55"/>
    <p:sldId id="364" r:id="rId56"/>
    <p:sldId id="365" r:id="rId57"/>
    <p:sldId id="367" r:id="rId58"/>
    <p:sldId id="366" r:id="rId59"/>
    <p:sldId id="368" r:id="rId60"/>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606" autoAdjust="0"/>
  </p:normalViewPr>
  <p:slideViewPr>
    <p:cSldViewPr>
      <p:cViewPr varScale="1">
        <p:scale>
          <a:sx n="62" d="100"/>
          <a:sy n="62" d="100"/>
        </p:scale>
        <p:origin x="-900" y="-54"/>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49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4281488" y="0"/>
            <a:ext cx="3276600" cy="534988"/>
          </a:xfrm>
          <a:prstGeom prst="rect">
            <a:avLst/>
          </a:prstGeom>
        </p:spPr>
        <p:txBody>
          <a:bodyPr vert="horz" lIns="91440" tIns="45720" rIns="91440" bIns="45720" rtlCol="0"/>
          <a:lstStyle>
            <a:lvl1pPr algn="r">
              <a:defRPr sz="1200"/>
            </a:lvl1pPr>
          </a:lstStyle>
          <a:p>
            <a:fld id="{82E5B36B-3DB3-40E5-B4A4-20AA10BB0A4F}" type="datetimeFigureOut">
              <a:rPr lang="en-US" smtClean="0"/>
              <a:pPr/>
              <a:t>6/4/2019</a:t>
            </a:fld>
            <a:endParaRPr lang="en-US" dirty="0"/>
          </a:p>
        </p:txBody>
      </p:sp>
      <p:sp>
        <p:nvSpPr>
          <p:cNvPr id="4" name="Slide Image Placeholder 3"/>
          <p:cNvSpPr>
            <a:spLocks noGrp="1" noRot="1" noChangeAspect="1"/>
          </p:cNvSpPr>
          <p:nvPr>
            <p:ph type="sldImg" idx="2"/>
          </p:nvPr>
        </p:nvSpPr>
        <p:spPr>
          <a:xfrm>
            <a:off x="215900" y="801688"/>
            <a:ext cx="7127875" cy="40100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55650" y="5078413"/>
            <a:ext cx="6048375" cy="481171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10155238"/>
            <a:ext cx="3276600" cy="5349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4281488" y="10155238"/>
            <a:ext cx="3276600" cy="534987"/>
          </a:xfrm>
          <a:prstGeom prst="rect">
            <a:avLst/>
          </a:prstGeom>
        </p:spPr>
        <p:txBody>
          <a:bodyPr vert="horz" lIns="91440" tIns="45720" rIns="91440" bIns="45720" rtlCol="0" anchor="b"/>
          <a:lstStyle>
            <a:lvl1pPr algn="r">
              <a:defRPr sz="1200"/>
            </a:lvl1pPr>
          </a:lstStyle>
          <a:p>
            <a:fld id="{8A8245E5-6358-4B16-A473-95BDDA120084}" type="slidenum">
              <a:rPr lang="en-US" smtClean="0"/>
              <a:pPr/>
              <a:t>‹#›</a:t>
            </a:fld>
            <a:endParaRPr lang="en-US" dirty="0"/>
          </a:p>
        </p:txBody>
      </p:sp>
    </p:spTree>
    <p:extLst>
      <p:ext uri="{BB962C8B-B14F-4D97-AF65-F5344CB8AC3E}">
        <p14:creationId xmlns:p14="http://schemas.microsoft.com/office/powerpoint/2010/main" val="31462280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11</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12</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13</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14</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15</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16</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17</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18</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19</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20</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21</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22</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23</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24</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25</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26</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27</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28</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29</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30</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31</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32</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33</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34</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35</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36</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37</a:t>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38</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39</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40</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41</a:t>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42</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43</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44</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45</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46</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47</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48</a:t>
            </a:fld>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49</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50</a:t>
            </a:fld>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51</a:t>
            </a:fld>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52</a:t>
            </a:fld>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53</a:t>
            </a:fld>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54</a:t>
            </a:fld>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55</a:t>
            </a:fld>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56</a:t>
            </a:fld>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57</a:t>
            </a:fld>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58</a:t>
            </a:fld>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59</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6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6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6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7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7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7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7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7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7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7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7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7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45"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4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4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5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5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5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5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5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6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6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6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6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CustomShape 1"/>
          <p:cNvSpPr/>
          <p:nvPr/>
        </p:nvSpPr>
        <p:spPr>
          <a:xfrm>
            <a:off x="0" y="0"/>
            <a:ext cx="182160" cy="685728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41" name="CustomShape 2"/>
          <p:cNvSpPr/>
          <p:nvPr/>
        </p:nvSpPr>
        <p:spPr>
          <a:xfrm flipV="1">
            <a:off x="-4320" y="-299880"/>
            <a:ext cx="1587960" cy="506520"/>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42" name="PlaceHolder 3"/>
          <p:cNvSpPr>
            <a:spLocks noGrp="1"/>
          </p:cNvSpPr>
          <p:nvPr>
            <p:ph type="title"/>
          </p:nvPr>
        </p:nvSpPr>
        <p:spPr>
          <a:xfrm>
            <a:off x="609480" y="273600"/>
            <a:ext cx="10972440" cy="1144800"/>
          </a:xfrm>
          <a:prstGeom prst="rect">
            <a:avLst/>
          </a:prstGeom>
        </p:spPr>
        <p:txBody>
          <a:bodyPr lIns="0" tIns="0" rIns="0" bIns="0" anchor="ctr"/>
          <a:lstStyle/>
          <a:p>
            <a:pPr algn="ctr"/>
            <a:r>
              <a:rPr lang="en-IN" sz="4400" b="0" strike="noStrike" spc="-1">
                <a:latin typeface="Arial"/>
              </a:rPr>
              <a:t>Click to edit the title text format</a:t>
            </a:r>
          </a:p>
        </p:txBody>
      </p:sp>
      <p:sp>
        <p:nvSpPr>
          <p:cNvPr id="43" name="PlaceHolder 4"/>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7188" y="1981200"/>
            <a:ext cx="3857625"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2" name="TextBox 1"/>
          <p:cNvSpPr txBox="1"/>
          <p:nvPr/>
        </p:nvSpPr>
        <p:spPr>
          <a:xfrm>
            <a:off x="457200" y="5181600"/>
            <a:ext cx="11049000" cy="1200329"/>
          </a:xfrm>
          <a:prstGeom prst="rect">
            <a:avLst/>
          </a:prstGeom>
          <a:noFill/>
        </p:spPr>
        <p:txBody>
          <a:bodyPr wrap="square" rtlCol="0">
            <a:spAutoFit/>
          </a:bodyPr>
          <a:lstStyle/>
          <a:p>
            <a:r>
              <a:rPr lang="en-US" dirty="0" smtClean="0"/>
              <a:t>Vector difference between man-woman and king-queen will be approx</a:t>
            </a:r>
            <a:r>
              <a:rPr lang="en-US" dirty="0"/>
              <a:t>.</a:t>
            </a:r>
            <a:r>
              <a:rPr lang="en-US" dirty="0" smtClean="0"/>
              <a:t> same.</a:t>
            </a:r>
          </a:p>
          <a:p>
            <a:r>
              <a:rPr lang="en-US" dirty="0" smtClean="0"/>
              <a:t>Can use different distance function to measure similarity. </a:t>
            </a:r>
            <a:r>
              <a:rPr lang="en-US" b="1" dirty="0" smtClean="0"/>
              <a:t>Cosine similarity</a:t>
            </a:r>
            <a:r>
              <a:rPr lang="en-US" dirty="0" smtClean="0"/>
              <a:t> is most common and widely used.</a:t>
            </a:r>
          </a:p>
          <a:p>
            <a:r>
              <a:rPr lang="en-US" dirty="0" smtClean="0"/>
              <a:t>Word embedding algorithm will learn the similarity like man-woman to boy-girl  </a:t>
            </a:r>
            <a:endParaRPr lang="en-US"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8281" y="0"/>
            <a:ext cx="8986838" cy="5019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760378"/>
            <a:ext cx="4419600" cy="1852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02781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2913" y="2309813"/>
            <a:ext cx="3686175" cy="223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22209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175" y="501850"/>
            <a:ext cx="10715625" cy="57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36446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1950" y="2133600"/>
            <a:ext cx="38481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25345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2" name="TextBox 1"/>
          <p:cNvSpPr txBox="1"/>
          <p:nvPr/>
        </p:nvSpPr>
        <p:spPr>
          <a:xfrm>
            <a:off x="457200" y="4648200"/>
            <a:ext cx="11430000" cy="1754326"/>
          </a:xfrm>
          <a:prstGeom prst="rect">
            <a:avLst/>
          </a:prstGeom>
          <a:noFill/>
        </p:spPr>
        <p:txBody>
          <a:bodyPr wrap="square" rtlCol="0">
            <a:spAutoFit/>
          </a:bodyPr>
          <a:lstStyle/>
          <a:p>
            <a:pPr algn="just"/>
            <a:r>
              <a:rPr lang="en-US" dirty="0" smtClean="0"/>
              <a:t>300 dimensional word embedding.</a:t>
            </a:r>
          </a:p>
          <a:p>
            <a:pPr algn="just"/>
            <a:r>
              <a:rPr lang="en-US" dirty="0" smtClean="0"/>
              <a:t>Now training neural network to predict word JUICE for given sentence and train all the weight for </a:t>
            </a:r>
            <a:r>
              <a:rPr lang="en-US" dirty="0" err="1" smtClean="0"/>
              <a:t>softmax</a:t>
            </a:r>
            <a:r>
              <a:rPr lang="en-US" dirty="0" smtClean="0"/>
              <a:t> layer, layer before </a:t>
            </a:r>
            <a:r>
              <a:rPr lang="en-US" dirty="0" err="1" smtClean="0"/>
              <a:t>softmax</a:t>
            </a:r>
            <a:r>
              <a:rPr lang="en-US" dirty="0" smtClean="0"/>
              <a:t> and all the weight for embedding matrix.</a:t>
            </a:r>
          </a:p>
          <a:p>
            <a:pPr algn="just"/>
            <a:r>
              <a:rPr lang="en-US" dirty="0" smtClean="0"/>
              <a:t>Number of predecessor words are fixed lets say we will predict the future word on basis of last 4 words.</a:t>
            </a:r>
          </a:p>
          <a:p>
            <a:pPr algn="just"/>
            <a:r>
              <a:rPr lang="en-US" dirty="0" smtClean="0"/>
              <a:t>Now all the weights are calculated using gradient descent and embedding for example apple and orange same to match next word juice</a:t>
            </a:r>
            <a:endParaRPr lang="en-US" dirty="0"/>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8790" y="0"/>
            <a:ext cx="8926819"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86847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2" name="TextBox 1"/>
          <p:cNvSpPr txBox="1"/>
          <p:nvPr/>
        </p:nvSpPr>
        <p:spPr>
          <a:xfrm>
            <a:off x="457200" y="5562600"/>
            <a:ext cx="11430000" cy="646331"/>
          </a:xfrm>
          <a:prstGeom prst="rect">
            <a:avLst/>
          </a:prstGeom>
          <a:noFill/>
        </p:spPr>
        <p:txBody>
          <a:bodyPr wrap="square" rtlCol="0">
            <a:spAutoFit/>
          </a:bodyPr>
          <a:lstStyle/>
          <a:p>
            <a:pPr algn="just"/>
            <a:r>
              <a:rPr lang="en-US" dirty="0" smtClean="0"/>
              <a:t>Context words could be any number of words and surprisingly single last word as a context do remarkably good for making word embedding.</a:t>
            </a:r>
            <a:endParaRPr lang="en-US" dirty="0"/>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539115"/>
            <a:ext cx="10106025" cy="4778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86252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2" name="TextBox 1"/>
          <p:cNvSpPr txBox="1"/>
          <p:nvPr/>
        </p:nvSpPr>
        <p:spPr>
          <a:xfrm>
            <a:off x="3162300" y="5562600"/>
            <a:ext cx="6019800" cy="369332"/>
          </a:xfrm>
          <a:prstGeom prst="rect">
            <a:avLst/>
          </a:prstGeom>
          <a:noFill/>
        </p:spPr>
        <p:txBody>
          <a:bodyPr wrap="square" rtlCol="0">
            <a:spAutoFit/>
          </a:bodyPr>
          <a:lstStyle/>
          <a:p>
            <a:pPr algn="just"/>
            <a:r>
              <a:rPr lang="en-US" dirty="0" smtClean="0"/>
              <a:t>One of the simple technique to learn word embedding</a:t>
            </a:r>
            <a:endParaRPr lang="en-US" dirty="0"/>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250" y="2290763"/>
            <a:ext cx="3619500" cy="227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03186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2" name="TextBox 1"/>
          <p:cNvSpPr txBox="1"/>
          <p:nvPr/>
        </p:nvSpPr>
        <p:spPr>
          <a:xfrm>
            <a:off x="533400" y="5562600"/>
            <a:ext cx="10972800" cy="923330"/>
          </a:xfrm>
          <a:prstGeom prst="rect">
            <a:avLst/>
          </a:prstGeom>
          <a:noFill/>
        </p:spPr>
        <p:txBody>
          <a:bodyPr wrap="square" rtlCol="0">
            <a:spAutoFit/>
          </a:bodyPr>
          <a:lstStyle/>
          <a:p>
            <a:pPr algn="just"/>
            <a:r>
              <a:rPr lang="en-US" dirty="0" smtClean="0"/>
              <a:t>Not selecting the first or last word as context word.</a:t>
            </a:r>
          </a:p>
          <a:p>
            <a:pPr algn="just"/>
            <a:r>
              <a:rPr lang="en-US" dirty="0" smtClean="0"/>
              <a:t>Pick any word as context word and target word could be any word in given window length +5-5,+10-10</a:t>
            </a:r>
          </a:p>
          <a:p>
            <a:pPr algn="just"/>
            <a:r>
              <a:rPr lang="en-US" dirty="0" smtClean="0"/>
              <a:t>Now it is super wised learning problem with given word and target word prediction</a:t>
            </a:r>
            <a:endParaRPr lang="en-US" dirty="0"/>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599" y="481013"/>
            <a:ext cx="9211439" cy="5081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56049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2" name="TextBox 1"/>
          <p:cNvSpPr txBox="1"/>
          <p:nvPr/>
        </p:nvSpPr>
        <p:spPr>
          <a:xfrm>
            <a:off x="2743200" y="5715000"/>
            <a:ext cx="6553200" cy="646331"/>
          </a:xfrm>
          <a:prstGeom prst="rect">
            <a:avLst/>
          </a:prstGeom>
          <a:noFill/>
        </p:spPr>
        <p:txBody>
          <a:bodyPr wrap="square" rtlCol="0">
            <a:spAutoFit/>
          </a:bodyPr>
          <a:lstStyle/>
          <a:p>
            <a:pPr algn="just"/>
            <a:r>
              <a:rPr lang="en-US" dirty="0" smtClean="0"/>
              <a:t>Applying </a:t>
            </a:r>
            <a:r>
              <a:rPr lang="en-US" dirty="0" err="1" smtClean="0"/>
              <a:t>softmax</a:t>
            </a:r>
            <a:r>
              <a:rPr lang="en-US" dirty="0" smtClean="0"/>
              <a:t> function to get probability of all target words.</a:t>
            </a:r>
          </a:p>
          <a:p>
            <a:pPr algn="just"/>
            <a:r>
              <a:rPr lang="en-US" dirty="0" smtClean="0"/>
              <a:t>Model is tuned to lean embedding matrix for the training data.</a:t>
            </a:r>
            <a:endParaRPr lang="en-US" dirty="0"/>
          </a:p>
        </p:txBody>
      </p:sp>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28600"/>
            <a:ext cx="10250040" cy="5349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81471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2" name="TextBox 1"/>
          <p:cNvSpPr txBox="1"/>
          <p:nvPr/>
        </p:nvSpPr>
        <p:spPr>
          <a:xfrm>
            <a:off x="975360" y="5352872"/>
            <a:ext cx="10820400" cy="1200329"/>
          </a:xfrm>
          <a:prstGeom prst="rect">
            <a:avLst/>
          </a:prstGeom>
          <a:noFill/>
        </p:spPr>
        <p:txBody>
          <a:bodyPr wrap="square" rtlCol="0">
            <a:spAutoFit/>
          </a:bodyPr>
          <a:lstStyle/>
          <a:p>
            <a:pPr algn="just"/>
            <a:r>
              <a:rPr lang="en-US" dirty="0" smtClean="0"/>
              <a:t>Hierarchical </a:t>
            </a:r>
            <a:r>
              <a:rPr lang="en-US" dirty="0" err="1" smtClean="0"/>
              <a:t>softmax</a:t>
            </a:r>
            <a:r>
              <a:rPr lang="en-US" dirty="0" smtClean="0"/>
              <a:t> is used to decrease the complexity of the calculation to total computations are reduced to </a:t>
            </a:r>
            <a:r>
              <a:rPr lang="en-US" dirty="0" err="1" smtClean="0"/>
              <a:t>log|v</a:t>
            </a:r>
            <a:r>
              <a:rPr lang="en-US" dirty="0" smtClean="0"/>
              <a:t>| where is total number of words in dictionary.</a:t>
            </a:r>
          </a:p>
          <a:p>
            <a:pPr algn="just"/>
            <a:r>
              <a:rPr lang="en-US" dirty="0" smtClean="0"/>
              <a:t>C has to be used so that most frequent words do not overshadow less common word. There are particular methods to do that</a:t>
            </a:r>
            <a:endParaRPr lang="en-US" dirty="0"/>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81000"/>
            <a:ext cx="9539846" cy="4591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57247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100" y="457200"/>
            <a:ext cx="9220200" cy="4962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562100" y="5638800"/>
            <a:ext cx="10210800" cy="646331"/>
          </a:xfrm>
          <a:prstGeom prst="rect">
            <a:avLst/>
          </a:prstGeom>
          <a:noFill/>
        </p:spPr>
        <p:txBody>
          <a:bodyPr wrap="square" rtlCol="0">
            <a:spAutoFit/>
          </a:bodyPr>
          <a:lstStyle/>
          <a:p>
            <a:r>
              <a:rPr lang="en-US" dirty="0" smtClean="0"/>
              <a:t>One hot encoding does not capture proximity or similarity among same type of words and all words are dissimilar to each other equivalently.</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1013" y="2262188"/>
            <a:ext cx="3609975" cy="233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705100" y="5459492"/>
            <a:ext cx="6781800" cy="369332"/>
          </a:xfrm>
          <a:prstGeom prst="rect">
            <a:avLst/>
          </a:prstGeom>
          <a:noFill/>
        </p:spPr>
        <p:txBody>
          <a:bodyPr wrap="square" rtlCol="0">
            <a:spAutoFit/>
          </a:bodyPr>
          <a:lstStyle/>
          <a:p>
            <a:r>
              <a:rPr lang="en-US" dirty="0" smtClean="0"/>
              <a:t>Similar to Skip Gram model but improving over </a:t>
            </a:r>
            <a:r>
              <a:rPr lang="en-US" dirty="0" err="1" smtClean="0"/>
              <a:t>softmax</a:t>
            </a:r>
            <a:r>
              <a:rPr lang="en-US" dirty="0" smtClean="0"/>
              <a:t> function</a:t>
            </a:r>
            <a:endParaRPr lang="en-US" dirty="0"/>
          </a:p>
        </p:txBody>
      </p:sp>
    </p:spTree>
    <p:extLst>
      <p:ext uri="{BB962C8B-B14F-4D97-AF65-F5344CB8AC3E}">
        <p14:creationId xmlns:p14="http://schemas.microsoft.com/office/powerpoint/2010/main" val="15201850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3" name="TextBox 2"/>
          <p:cNvSpPr txBox="1"/>
          <p:nvPr/>
        </p:nvSpPr>
        <p:spPr>
          <a:xfrm>
            <a:off x="685800" y="5352872"/>
            <a:ext cx="11277600" cy="1077218"/>
          </a:xfrm>
          <a:prstGeom prst="rect">
            <a:avLst/>
          </a:prstGeom>
          <a:noFill/>
        </p:spPr>
        <p:txBody>
          <a:bodyPr wrap="square" rtlCol="0">
            <a:spAutoFit/>
          </a:bodyPr>
          <a:lstStyle/>
          <a:p>
            <a:pPr marL="285750" indent="-285750">
              <a:buFont typeface="Arial" pitchFamily="34" charset="0"/>
              <a:buChar char="•"/>
            </a:pPr>
            <a:r>
              <a:rPr lang="en-US" sz="1600" dirty="0" smtClean="0"/>
              <a:t>Pick word for positive sampling same as skip gram model</a:t>
            </a:r>
          </a:p>
          <a:p>
            <a:pPr marL="285750" indent="-285750">
              <a:buFont typeface="Arial" pitchFamily="34" charset="0"/>
              <a:buChar char="•"/>
            </a:pPr>
            <a:r>
              <a:rPr lang="en-US" sz="1600" dirty="0" smtClean="0"/>
              <a:t>Pick negative word any random word from dictionary.</a:t>
            </a:r>
          </a:p>
          <a:p>
            <a:pPr marL="285750" indent="-285750">
              <a:buFont typeface="Arial" pitchFamily="34" charset="0"/>
              <a:buChar char="•"/>
            </a:pPr>
            <a:r>
              <a:rPr lang="en-US" sz="1600" dirty="0" smtClean="0"/>
              <a:t>Now context and words are input for training and target matrix is the prediction. Simple super wised Problem	.</a:t>
            </a:r>
          </a:p>
          <a:p>
            <a:pPr marL="285750" indent="-285750">
              <a:buFont typeface="Arial" pitchFamily="34" charset="0"/>
              <a:buChar char="•"/>
            </a:pPr>
            <a:r>
              <a:rPr lang="en-US" sz="1600" dirty="0" smtClean="0"/>
              <a:t>Small data set K ( total sampling)=5-20 and K=2-5 for bigger data set. </a:t>
            </a:r>
            <a:endParaRPr lang="en-US" sz="1600" dirty="0"/>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91193"/>
            <a:ext cx="9753600" cy="5142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01865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3" name="TextBox 2"/>
          <p:cNvSpPr txBox="1"/>
          <p:nvPr/>
        </p:nvSpPr>
        <p:spPr>
          <a:xfrm>
            <a:off x="685800" y="5352872"/>
            <a:ext cx="11277600" cy="1077218"/>
          </a:xfrm>
          <a:prstGeom prst="rect">
            <a:avLst/>
          </a:prstGeom>
          <a:noFill/>
        </p:spPr>
        <p:txBody>
          <a:bodyPr wrap="square" rtlCol="0">
            <a:spAutoFit/>
          </a:bodyPr>
          <a:lstStyle/>
          <a:p>
            <a:pPr marL="285750" indent="-285750">
              <a:buFont typeface="Arial" pitchFamily="34" charset="0"/>
              <a:buChar char="•"/>
            </a:pPr>
            <a:r>
              <a:rPr lang="en-US" sz="1600" dirty="0" smtClean="0"/>
              <a:t>This can be considered as 10,000 logistic regression at final layer </a:t>
            </a:r>
          </a:p>
          <a:p>
            <a:pPr marL="285750" indent="-285750">
              <a:buFont typeface="Arial" pitchFamily="34" charset="0"/>
              <a:buChar char="•"/>
            </a:pPr>
            <a:r>
              <a:rPr lang="en-US" sz="1600" dirty="0" smtClean="0"/>
              <a:t>Each time neural network is trained only for K+1 </a:t>
            </a:r>
            <a:r>
              <a:rPr lang="en-US" sz="1600" dirty="0" err="1" smtClean="0"/>
              <a:t>ouputs</a:t>
            </a:r>
            <a:r>
              <a:rPr lang="en-US" sz="1600" dirty="0" smtClean="0"/>
              <a:t> and not all 10,000</a:t>
            </a:r>
          </a:p>
          <a:p>
            <a:pPr marL="285750" indent="-285750">
              <a:buFont typeface="Arial" pitchFamily="34" charset="0"/>
              <a:buChar char="•"/>
            </a:pPr>
            <a:r>
              <a:rPr lang="en-US" sz="1600" dirty="0" smtClean="0"/>
              <a:t>Instead of having 10,000 dimension </a:t>
            </a:r>
            <a:r>
              <a:rPr lang="en-US" sz="1600" dirty="0" err="1" smtClean="0"/>
              <a:t>softmax</a:t>
            </a:r>
            <a:r>
              <a:rPr lang="en-US" sz="1600" dirty="0" smtClean="0"/>
              <a:t> we now have 10,000 binary classification problem that is comparatively very easy to calculate on K+1 </a:t>
            </a:r>
            <a:endParaRPr lang="en-US" sz="1600" dirty="0"/>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91193"/>
            <a:ext cx="9753600" cy="5142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3062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8625" y="2309813"/>
            <a:ext cx="3714750" cy="223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76596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8150" y="2085975"/>
            <a:ext cx="3695700" cy="268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57954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9144" y="381000"/>
            <a:ext cx="10086109"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838200" y="5410200"/>
            <a:ext cx="10377053" cy="646331"/>
          </a:xfrm>
          <a:prstGeom prst="rect">
            <a:avLst/>
          </a:prstGeom>
          <a:noFill/>
        </p:spPr>
        <p:txBody>
          <a:bodyPr wrap="square" rtlCol="0">
            <a:spAutoFit/>
          </a:bodyPr>
          <a:lstStyle/>
          <a:p>
            <a:r>
              <a:rPr lang="en-US" dirty="0" smtClean="0"/>
              <a:t>Problem : Might not have big labeled data set for model training.</a:t>
            </a:r>
          </a:p>
          <a:p>
            <a:r>
              <a:rPr lang="en-US" dirty="0" smtClean="0"/>
              <a:t>Word embedding would perform great with small data set.</a:t>
            </a:r>
            <a:endParaRPr lang="en-US" dirty="0"/>
          </a:p>
        </p:txBody>
      </p:sp>
    </p:spTree>
    <p:extLst>
      <p:ext uri="{BB962C8B-B14F-4D97-AF65-F5344CB8AC3E}">
        <p14:creationId xmlns:p14="http://schemas.microsoft.com/office/powerpoint/2010/main" val="27532631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2" name="TextBox 1"/>
          <p:cNvSpPr txBox="1"/>
          <p:nvPr/>
        </p:nvSpPr>
        <p:spPr>
          <a:xfrm>
            <a:off x="838200" y="5410200"/>
            <a:ext cx="10377053" cy="1477328"/>
          </a:xfrm>
          <a:prstGeom prst="rect">
            <a:avLst/>
          </a:prstGeom>
          <a:noFill/>
        </p:spPr>
        <p:txBody>
          <a:bodyPr wrap="square" rtlCol="0">
            <a:spAutoFit/>
          </a:bodyPr>
          <a:lstStyle/>
          <a:p>
            <a:r>
              <a:rPr lang="en-US" dirty="0" smtClean="0"/>
              <a:t>Problem : Averaging would not work great in the given example because word “good’ appear many times and model would predict that this is a positive feedback while it s a negative.</a:t>
            </a:r>
          </a:p>
          <a:p>
            <a:r>
              <a:rPr lang="en-US" dirty="0"/>
              <a:t>Use RNN for better results where time sequence is learned.</a:t>
            </a:r>
          </a:p>
          <a:p>
            <a:endParaRPr lang="en-US" dirty="0"/>
          </a:p>
          <a:p>
            <a:endParaRPr lang="en-US" dirty="0"/>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7940" y="137159"/>
            <a:ext cx="9188520" cy="5072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45899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2" name="TextBox 1"/>
          <p:cNvSpPr txBox="1"/>
          <p:nvPr/>
        </p:nvSpPr>
        <p:spPr>
          <a:xfrm>
            <a:off x="838200" y="5410200"/>
            <a:ext cx="10377053" cy="923330"/>
          </a:xfrm>
          <a:prstGeom prst="rect">
            <a:avLst/>
          </a:prstGeom>
          <a:noFill/>
        </p:spPr>
        <p:txBody>
          <a:bodyPr wrap="square" rtlCol="0">
            <a:spAutoFit/>
          </a:bodyPr>
          <a:lstStyle/>
          <a:p>
            <a:r>
              <a:rPr lang="en-US" dirty="0" smtClean="0"/>
              <a:t>Even if any word is not present on test data set but because embedding is learned on a very big corpus of data , model will give very good results..</a:t>
            </a:r>
          </a:p>
          <a:p>
            <a:endParaRPr lang="en-US" dirty="0"/>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0989" y="414337"/>
            <a:ext cx="9362422" cy="461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47892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9113" y="2057400"/>
            <a:ext cx="3533775"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40952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2" name="TextBox 1"/>
          <p:cNvSpPr txBox="1"/>
          <p:nvPr/>
        </p:nvSpPr>
        <p:spPr>
          <a:xfrm>
            <a:off x="935713" y="4875074"/>
            <a:ext cx="10668000" cy="1754326"/>
          </a:xfrm>
          <a:prstGeom prst="rect">
            <a:avLst/>
          </a:prstGeom>
          <a:noFill/>
        </p:spPr>
        <p:txBody>
          <a:bodyPr wrap="square" rtlCol="0">
            <a:spAutoFit/>
          </a:bodyPr>
          <a:lstStyle/>
          <a:p>
            <a:pPr algn="just"/>
            <a:r>
              <a:rPr lang="en-US" b="1" dirty="0" smtClean="0">
                <a:solidFill>
                  <a:schemeClr val="accent2">
                    <a:lumMod val="75000"/>
                  </a:schemeClr>
                </a:solidFill>
              </a:rPr>
              <a:t>Embedding might gets biased due to training data set and based on different parameters. </a:t>
            </a:r>
          </a:p>
          <a:p>
            <a:pPr algn="just"/>
            <a:r>
              <a:rPr lang="en-US" b="1" dirty="0" smtClean="0">
                <a:solidFill>
                  <a:schemeClr val="accent2">
                    <a:lumMod val="75000"/>
                  </a:schemeClr>
                </a:solidFill>
              </a:rPr>
              <a:t>i.e. Gender, Social condition, race &amp; region etc.</a:t>
            </a:r>
          </a:p>
          <a:p>
            <a:pPr algn="just"/>
            <a:r>
              <a:rPr lang="en-US" b="1" dirty="0" smtClean="0">
                <a:solidFill>
                  <a:schemeClr val="accent2">
                    <a:lumMod val="75000"/>
                  </a:schemeClr>
                </a:solidFill>
              </a:rPr>
              <a:t>Now that I very important your embedding to be unbiased because these embedding are used to make very important decisions in several ML applications like Job application screening, Criminal justice system ,Loan approval etc.</a:t>
            </a:r>
          </a:p>
          <a:p>
            <a:pPr algn="just"/>
            <a:endParaRPr lang="en-US" b="1" dirty="0">
              <a:solidFill>
                <a:schemeClr val="accent2">
                  <a:lumMod val="75000"/>
                </a:schemeClr>
              </a:solidFill>
            </a:endParaRPr>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381000"/>
            <a:ext cx="9796226" cy="461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98618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5346" y="533400"/>
            <a:ext cx="10013707"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165346" y="5715000"/>
            <a:ext cx="10264654" cy="646331"/>
          </a:xfrm>
          <a:prstGeom prst="rect">
            <a:avLst/>
          </a:prstGeom>
          <a:noFill/>
        </p:spPr>
        <p:txBody>
          <a:bodyPr wrap="square" rtlCol="0">
            <a:spAutoFit/>
          </a:bodyPr>
          <a:lstStyle/>
          <a:p>
            <a:r>
              <a:rPr lang="en-US" dirty="0" smtClean="0"/>
              <a:t>Here in word embedding, similar words has more or less similar presentation </a:t>
            </a:r>
            <a:r>
              <a:rPr lang="en-US" dirty="0" err="1" smtClean="0"/>
              <a:t>wrt</a:t>
            </a:r>
            <a:r>
              <a:rPr lang="en-US" dirty="0" smtClean="0"/>
              <a:t> to different features and that represents that they are similar.</a:t>
            </a:r>
            <a:endParaRPr lang="en-US" dirty="0"/>
          </a:p>
        </p:txBody>
      </p:sp>
    </p:spTree>
    <p:extLst>
      <p:ext uri="{BB962C8B-B14F-4D97-AF65-F5344CB8AC3E}">
        <p14:creationId xmlns:p14="http://schemas.microsoft.com/office/powerpoint/2010/main" val="41079038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2" name="TextBox 1"/>
          <p:cNvSpPr txBox="1"/>
          <p:nvPr/>
        </p:nvSpPr>
        <p:spPr>
          <a:xfrm>
            <a:off x="935713" y="5754469"/>
            <a:ext cx="10668000" cy="646331"/>
          </a:xfrm>
          <a:prstGeom prst="rect">
            <a:avLst/>
          </a:prstGeom>
          <a:noFill/>
        </p:spPr>
        <p:txBody>
          <a:bodyPr wrap="square" rtlCol="0">
            <a:spAutoFit/>
          </a:bodyPr>
          <a:lstStyle/>
          <a:p>
            <a:pPr algn="just"/>
            <a:r>
              <a:rPr lang="en-US" b="1" dirty="0" smtClean="0">
                <a:solidFill>
                  <a:schemeClr val="accent2">
                    <a:lumMod val="75000"/>
                  </a:schemeClr>
                </a:solidFill>
              </a:rPr>
              <a:t>Complex Algorithm</a:t>
            </a:r>
          </a:p>
          <a:p>
            <a:pPr algn="just"/>
            <a:endParaRPr lang="en-US" b="1" dirty="0">
              <a:solidFill>
                <a:schemeClr val="accent2">
                  <a:lumMod val="75000"/>
                </a:schemeClr>
              </a:solidFill>
            </a:endParaRPr>
          </a:p>
        </p:txBody>
      </p:sp>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9133" y="297359"/>
            <a:ext cx="9706134" cy="5224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30358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1950" y="2157413"/>
            <a:ext cx="3848100" cy="254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82110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2" name="TextBox 1"/>
          <p:cNvSpPr txBox="1"/>
          <p:nvPr/>
        </p:nvSpPr>
        <p:spPr>
          <a:xfrm>
            <a:off x="1066800" y="5292804"/>
            <a:ext cx="6477000" cy="923330"/>
          </a:xfrm>
          <a:prstGeom prst="rect">
            <a:avLst/>
          </a:prstGeom>
          <a:noFill/>
        </p:spPr>
        <p:txBody>
          <a:bodyPr wrap="square" rtlCol="0">
            <a:spAutoFit/>
          </a:bodyPr>
          <a:lstStyle/>
          <a:p>
            <a:pPr marL="285750" indent="-285750" algn="just">
              <a:buFont typeface="Arial" pitchFamily="34" charset="0"/>
              <a:buChar char="•"/>
            </a:pPr>
            <a:r>
              <a:rPr lang="en-US" b="1" dirty="0" smtClean="0">
                <a:solidFill>
                  <a:schemeClr val="accent2">
                    <a:lumMod val="75000"/>
                  </a:schemeClr>
                </a:solidFill>
              </a:rPr>
              <a:t>Used for Language Translation.</a:t>
            </a:r>
          </a:p>
          <a:p>
            <a:pPr marL="285750" indent="-285750" algn="just">
              <a:buFont typeface="Arial" pitchFamily="34" charset="0"/>
              <a:buChar char="•"/>
            </a:pPr>
            <a:r>
              <a:rPr lang="en-US" b="1" dirty="0" smtClean="0">
                <a:solidFill>
                  <a:schemeClr val="accent2">
                    <a:lumMod val="75000"/>
                  </a:schemeClr>
                </a:solidFill>
              </a:rPr>
              <a:t>RNN with each layer LSTM or GRU</a:t>
            </a:r>
          </a:p>
          <a:p>
            <a:pPr marL="285750" indent="-285750" algn="just">
              <a:buFont typeface="Arial" pitchFamily="34" charset="0"/>
              <a:buChar char="•"/>
            </a:pPr>
            <a:endParaRPr lang="en-US" b="1" dirty="0">
              <a:solidFill>
                <a:schemeClr val="accent2">
                  <a:lumMod val="75000"/>
                </a:schemeClr>
              </a:solidFill>
            </a:endParaRPr>
          </a:p>
        </p:txBody>
      </p:sp>
      <p:pic>
        <p:nvPicPr>
          <p:cNvPr id="31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28600"/>
            <a:ext cx="8610600" cy="475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6771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2" name="TextBox 1"/>
          <p:cNvSpPr txBox="1"/>
          <p:nvPr/>
        </p:nvSpPr>
        <p:spPr>
          <a:xfrm>
            <a:off x="1066800" y="5292804"/>
            <a:ext cx="9829800" cy="1107996"/>
          </a:xfrm>
          <a:prstGeom prst="rect">
            <a:avLst/>
          </a:prstGeom>
          <a:noFill/>
        </p:spPr>
        <p:txBody>
          <a:bodyPr wrap="square" rtlCol="0">
            <a:spAutoFit/>
          </a:bodyPr>
          <a:lstStyle/>
          <a:p>
            <a:pPr marL="285750" indent="-285750" algn="just">
              <a:buFont typeface="Arial" pitchFamily="34" charset="0"/>
              <a:buChar char="•"/>
            </a:pPr>
            <a:r>
              <a:rPr lang="en-US" sz="2400" b="1" dirty="0" smtClean="0">
                <a:solidFill>
                  <a:schemeClr val="accent2">
                    <a:lumMod val="75000"/>
                  </a:schemeClr>
                </a:solidFill>
              </a:rPr>
              <a:t>Encoder</a:t>
            </a:r>
            <a:r>
              <a:rPr lang="en-US" b="1" dirty="0" smtClean="0">
                <a:solidFill>
                  <a:schemeClr val="accent2">
                    <a:lumMod val="75000"/>
                  </a:schemeClr>
                </a:solidFill>
              </a:rPr>
              <a:t> part is </a:t>
            </a:r>
            <a:r>
              <a:rPr lang="en-US" b="1" dirty="0" err="1" smtClean="0">
                <a:solidFill>
                  <a:schemeClr val="accent2">
                    <a:lumMod val="75000"/>
                  </a:schemeClr>
                </a:solidFill>
              </a:rPr>
              <a:t>Alexnet</a:t>
            </a:r>
            <a:r>
              <a:rPr lang="en-US" b="1" dirty="0" smtClean="0">
                <a:solidFill>
                  <a:schemeClr val="accent2">
                    <a:lumMod val="75000"/>
                  </a:schemeClr>
                </a:solidFill>
              </a:rPr>
              <a:t> and last FC layer represent the image in 4096 dimensions. </a:t>
            </a:r>
          </a:p>
          <a:p>
            <a:pPr marL="285750" indent="-285750" algn="just">
              <a:buFont typeface="Arial" pitchFamily="34" charset="0"/>
              <a:buChar char="•"/>
            </a:pPr>
            <a:r>
              <a:rPr lang="en-US" b="1" dirty="0" smtClean="0">
                <a:solidFill>
                  <a:schemeClr val="accent2">
                    <a:lumMod val="75000"/>
                  </a:schemeClr>
                </a:solidFill>
              </a:rPr>
              <a:t>O/P from last FC layer becomes the I/P for </a:t>
            </a:r>
            <a:r>
              <a:rPr lang="en-US" sz="2400" b="1" dirty="0" smtClean="0">
                <a:solidFill>
                  <a:schemeClr val="accent2">
                    <a:lumMod val="75000"/>
                  </a:schemeClr>
                </a:solidFill>
              </a:rPr>
              <a:t>Decoder</a:t>
            </a:r>
            <a:r>
              <a:rPr lang="en-US" b="1" dirty="0" smtClean="0">
                <a:solidFill>
                  <a:schemeClr val="accent2">
                    <a:lumMod val="75000"/>
                  </a:schemeClr>
                </a:solidFill>
              </a:rPr>
              <a:t> RNN layer.</a:t>
            </a:r>
          </a:p>
          <a:p>
            <a:pPr marL="285750" indent="-285750" algn="just">
              <a:buFont typeface="Arial" pitchFamily="34" charset="0"/>
              <a:buChar char="•"/>
            </a:pPr>
            <a:endParaRPr lang="en-US" b="1" dirty="0">
              <a:solidFill>
                <a:schemeClr val="accent2">
                  <a:lumMod val="75000"/>
                </a:schemeClr>
              </a:solidFill>
            </a:endParaRPr>
          </a:p>
        </p:txBody>
      </p:sp>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533400"/>
            <a:ext cx="10896600" cy="4480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30065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33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7650" y="1909763"/>
            <a:ext cx="4076700" cy="303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66672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2" name="TextBox 1"/>
          <p:cNvSpPr txBox="1"/>
          <p:nvPr/>
        </p:nvSpPr>
        <p:spPr>
          <a:xfrm>
            <a:off x="1066800" y="5292804"/>
            <a:ext cx="9829800" cy="1477328"/>
          </a:xfrm>
          <a:prstGeom prst="rect">
            <a:avLst/>
          </a:prstGeom>
          <a:noFill/>
        </p:spPr>
        <p:txBody>
          <a:bodyPr wrap="square" rtlCol="0">
            <a:spAutoFit/>
          </a:bodyPr>
          <a:lstStyle/>
          <a:p>
            <a:pPr marL="285750" indent="-285750" algn="just">
              <a:buFont typeface="Arial" pitchFamily="34" charset="0"/>
              <a:buChar char="•"/>
            </a:pPr>
            <a:r>
              <a:rPr lang="en-US" b="1" dirty="0" smtClean="0">
                <a:solidFill>
                  <a:schemeClr val="accent2">
                    <a:lumMod val="75000"/>
                  </a:schemeClr>
                </a:solidFill>
              </a:rPr>
              <a:t>Machine Language model work more or less same way as Language model</a:t>
            </a:r>
          </a:p>
          <a:p>
            <a:pPr marL="285750" indent="-285750" algn="just">
              <a:buFont typeface="Arial" pitchFamily="34" charset="0"/>
              <a:buChar char="•"/>
            </a:pPr>
            <a:r>
              <a:rPr lang="en-US" b="1" dirty="0" smtClean="0">
                <a:solidFill>
                  <a:schemeClr val="accent2">
                    <a:lumMod val="75000"/>
                  </a:schemeClr>
                </a:solidFill>
              </a:rPr>
              <a:t>You can see that Encoder part is just like replacing 0 initialization with Encoder o/p</a:t>
            </a:r>
          </a:p>
          <a:p>
            <a:pPr marL="285750" indent="-285750" algn="just">
              <a:buFont typeface="Arial" pitchFamily="34" charset="0"/>
              <a:buChar char="•"/>
            </a:pPr>
            <a:r>
              <a:rPr lang="en-US" b="1" dirty="0" smtClean="0">
                <a:solidFill>
                  <a:schemeClr val="accent2">
                    <a:lumMod val="75000"/>
                  </a:schemeClr>
                </a:solidFill>
              </a:rPr>
              <a:t>So we can say that Machine Language model is </a:t>
            </a:r>
            <a:r>
              <a:rPr lang="en-US" b="1" dirty="0" smtClean="0"/>
              <a:t>Conditional Language Model </a:t>
            </a:r>
            <a:r>
              <a:rPr lang="en-US" b="1" dirty="0" smtClean="0">
                <a:solidFill>
                  <a:schemeClr val="accent2">
                    <a:lumMod val="75000"/>
                  </a:schemeClr>
                </a:solidFill>
              </a:rPr>
              <a:t>where o/p of model is conditional over input is sentence in another language</a:t>
            </a:r>
          </a:p>
          <a:p>
            <a:pPr marL="285750" indent="-285750" algn="just">
              <a:buFont typeface="Arial" pitchFamily="34" charset="0"/>
              <a:buChar char="•"/>
            </a:pPr>
            <a:endParaRPr lang="en-US" b="1" dirty="0">
              <a:solidFill>
                <a:schemeClr val="accent2">
                  <a:lumMod val="75000"/>
                </a:schemeClr>
              </a:solidFill>
            </a:endParaRPr>
          </a:p>
        </p:txBody>
      </p:sp>
      <p:pic>
        <p:nvPicPr>
          <p:cNvPr id="348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898" y="167163"/>
            <a:ext cx="9125462" cy="5156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72046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2" name="TextBox 1"/>
          <p:cNvSpPr txBox="1"/>
          <p:nvPr/>
        </p:nvSpPr>
        <p:spPr>
          <a:xfrm>
            <a:off x="1066800" y="5292804"/>
            <a:ext cx="9829800" cy="1200329"/>
          </a:xfrm>
          <a:prstGeom prst="rect">
            <a:avLst/>
          </a:prstGeom>
          <a:noFill/>
        </p:spPr>
        <p:txBody>
          <a:bodyPr wrap="square" rtlCol="0">
            <a:spAutoFit/>
          </a:bodyPr>
          <a:lstStyle/>
          <a:p>
            <a:pPr marL="285750" indent="-285750" algn="just">
              <a:buFont typeface="Arial" pitchFamily="34" charset="0"/>
              <a:buChar char="•"/>
            </a:pPr>
            <a:r>
              <a:rPr lang="en-US" b="1" dirty="0" smtClean="0">
                <a:solidFill>
                  <a:schemeClr val="accent2">
                    <a:lumMod val="75000"/>
                  </a:schemeClr>
                </a:solidFill>
              </a:rPr>
              <a:t>Random prediction is not preferable.</a:t>
            </a:r>
          </a:p>
          <a:p>
            <a:pPr marL="285750" indent="-285750" algn="just">
              <a:buFont typeface="Arial" pitchFamily="34" charset="0"/>
              <a:buChar char="•"/>
            </a:pPr>
            <a:r>
              <a:rPr lang="en-US" b="1" dirty="0" smtClean="0">
                <a:solidFill>
                  <a:schemeClr val="accent2">
                    <a:lumMod val="75000"/>
                  </a:schemeClr>
                </a:solidFill>
              </a:rPr>
              <a:t>Model will try to predict the sentence for which probability of entire sentence as a whole is maximum not the individual words.</a:t>
            </a:r>
          </a:p>
          <a:p>
            <a:pPr marL="285750" indent="-285750" algn="just">
              <a:buFont typeface="Arial" pitchFamily="34" charset="0"/>
              <a:buChar char="•"/>
            </a:pPr>
            <a:r>
              <a:rPr lang="en-US" b="1" dirty="0" smtClean="0">
                <a:solidFill>
                  <a:schemeClr val="accent2">
                    <a:lumMod val="75000"/>
                  </a:schemeClr>
                </a:solidFill>
              </a:rPr>
              <a:t>That method is classed </a:t>
            </a:r>
            <a:r>
              <a:rPr lang="en-US" b="1" dirty="0" smtClean="0"/>
              <a:t>BEAM Search.</a:t>
            </a:r>
            <a:endParaRPr lang="en-US" b="1" dirty="0"/>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3567"/>
            <a:ext cx="9296400" cy="5261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935988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2" name="TextBox 1"/>
          <p:cNvSpPr txBox="1"/>
          <p:nvPr/>
        </p:nvSpPr>
        <p:spPr>
          <a:xfrm>
            <a:off x="1066800" y="5384050"/>
            <a:ext cx="9829800" cy="1200329"/>
          </a:xfrm>
          <a:prstGeom prst="rect">
            <a:avLst/>
          </a:prstGeom>
          <a:noFill/>
        </p:spPr>
        <p:txBody>
          <a:bodyPr wrap="square" rtlCol="0">
            <a:spAutoFit/>
          </a:bodyPr>
          <a:lstStyle/>
          <a:p>
            <a:pPr marL="285750" indent="-285750" algn="just">
              <a:buFont typeface="Arial" pitchFamily="34" charset="0"/>
              <a:buChar char="•"/>
            </a:pPr>
            <a:r>
              <a:rPr lang="en-US" b="1" dirty="0" smtClean="0">
                <a:solidFill>
                  <a:schemeClr val="accent2">
                    <a:lumMod val="75000"/>
                  </a:schemeClr>
                </a:solidFill>
              </a:rPr>
              <a:t>Greedy search method:- Will predict first word for which probability is maximum given earlier words.</a:t>
            </a:r>
          </a:p>
          <a:p>
            <a:pPr marL="285750" indent="-285750" algn="just">
              <a:buFont typeface="Arial" pitchFamily="34" charset="0"/>
              <a:buChar char="•"/>
            </a:pPr>
            <a:r>
              <a:rPr lang="en-US" b="1" dirty="0" smtClean="0">
                <a:solidFill>
                  <a:schemeClr val="accent2">
                    <a:lumMod val="75000"/>
                  </a:schemeClr>
                </a:solidFill>
              </a:rPr>
              <a:t>It is observed that in Machine Translation greedy search results in to bas translation.</a:t>
            </a:r>
          </a:p>
          <a:p>
            <a:pPr marL="285750" indent="-285750" algn="just">
              <a:buFont typeface="Arial" pitchFamily="34" charset="0"/>
              <a:buChar char="•"/>
            </a:pPr>
            <a:r>
              <a:rPr lang="en-US" b="1" dirty="0" smtClean="0"/>
              <a:t>BEAM Search gives better results.</a:t>
            </a:r>
            <a:endParaRPr lang="en-US" b="1" dirty="0"/>
          </a:p>
        </p:txBody>
      </p:sp>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76200"/>
            <a:ext cx="8534400" cy="5272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89763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378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4338" y="2243138"/>
            <a:ext cx="3743325" cy="237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196897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2" name="TextBox 1"/>
          <p:cNvSpPr txBox="1"/>
          <p:nvPr/>
        </p:nvSpPr>
        <p:spPr>
          <a:xfrm>
            <a:off x="1066800" y="5384050"/>
            <a:ext cx="9829800" cy="923330"/>
          </a:xfrm>
          <a:prstGeom prst="rect">
            <a:avLst/>
          </a:prstGeom>
          <a:noFill/>
        </p:spPr>
        <p:txBody>
          <a:bodyPr wrap="square" rtlCol="0">
            <a:spAutoFit/>
          </a:bodyPr>
          <a:lstStyle/>
          <a:p>
            <a:pPr marL="285750" indent="-285750" algn="just">
              <a:buFont typeface="Arial" pitchFamily="34" charset="0"/>
              <a:buChar char="•"/>
            </a:pPr>
            <a:r>
              <a:rPr lang="en-US" b="1" dirty="0" smtClean="0">
                <a:solidFill>
                  <a:schemeClr val="accent2">
                    <a:lumMod val="75000"/>
                  </a:schemeClr>
                </a:solidFill>
              </a:rPr>
              <a:t>Beam search would predict not a single word which is most probable but a list of numbers which are most probable.</a:t>
            </a:r>
          </a:p>
          <a:p>
            <a:pPr marL="285750" indent="-285750" algn="just">
              <a:buFont typeface="Arial" pitchFamily="34" charset="0"/>
              <a:buChar char="•"/>
            </a:pPr>
            <a:r>
              <a:rPr lang="en-US" b="1" dirty="0" smtClean="0">
                <a:solidFill>
                  <a:schemeClr val="accent2">
                    <a:lumMod val="75000"/>
                  </a:schemeClr>
                </a:solidFill>
              </a:rPr>
              <a:t>Beam width B is hyper parameter which can take any value 3,5,10 etc. </a:t>
            </a:r>
            <a:endParaRPr lang="en-US" b="1" dirty="0"/>
          </a:p>
        </p:txBody>
      </p:sp>
      <p:pic>
        <p:nvPicPr>
          <p:cNvPr id="389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4862" y="411479"/>
            <a:ext cx="9451738" cy="4702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25862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7741" y="533400"/>
            <a:ext cx="9008917"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67800" y="3048000"/>
            <a:ext cx="2141173"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754456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2" name="TextBox 1"/>
          <p:cNvSpPr txBox="1"/>
          <p:nvPr/>
        </p:nvSpPr>
        <p:spPr>
          <a:xfrm>
            <a:off x="381000" y="5537538"/>
            <a:ext cx="11639005" cy="1015663"/>
          </a:xfrm>
          <a:prstGeom prst="rect">
            <a:avLst/>
          </a:prstGeom>
          <a:noFill/>
        </p:spPr>
        <p:txBody>
          <a:bodyPr wrap="square" rtlCol="0">
            <a:spAutoFit/>
          </a:bodyPr>
          <a:lstStyle/>
          <a:p>
            <a:pPr marL="285750" indent="-285750" algn="just">
              <a:buFont typeface="Arial" pitchFamily="34" charset="0"/>
              <a:buChar char="•"/>
            </a:pPr>
            <a:r>
              <a:rPr lang="en-US" sz="1500" b="1" dirty="0" smtClean="0">
                <a:solidFill>
                  <a:schemeClr val="accent2">
                    <a:lumMod val="75000"/>
                  </a:schemeClr>
                </a:solidFill>
              </a:rPr>
              <a:t>For each first 3 words predicted at first step, there would be three separate RNN for next 3 most probable words prediction.</a:t>
            </a:r>
          </a:p>
          <a:p>
            <a:pPr marL="285750" indent="-285750" algn="just">
              <a:buFont typeface="Arial" pitchFamily="34" charset="0"/>
              <a:buChar char="•"/>
            </a:pPr>
            <a:r>
              <a:rPr lang="en-US" sz="1500" b="1" dirty="0" smtClean="0">
                <a:solidFill>
                  <a:schemeClr val="accent2">
                    <a:lumMod val="75000"/>
                  </a:schemeClr>
                </a:solidFill>
              </a:rPr>
              <a:t>There would be total 9 predictions for second word and the 3 pairs which has maximum probability would be chosen and other would be discarded. </a:t>
            </a:r>
            <a:r>
              <a:rPr lang="en-US" sz="1500" b="1" dirty="0" err="1" smtClean="0">
                <a:solidFill>
                  <a:schemeClr val="accent2">
                    <a:lumMod val="75000"/>
                  </a:schemeClr>
                </a:solidFill>
              </a:rPr>
              <a:t>Softmax</a:t>
            </a:r>
            <a:r>
              <a:rPr lang="en-US" sz="1500" b="1" dirty="0" smtClean="0">
                <a:solidFill>
                  <a:schemeClr val="accent2">
                    <a:lumMod val="75000"/>
                  </a:schemeClr>
                </a:solidFill>
              </a:rPr>
              <a:t> would be used for prediction o/p</a:t>
            </a:r>
          </a:p>
          <a:p>
            <a:pPr marL="285750" indent="-285750" algn="just">
              <a:buFont typeface="Arial" pitchFamily="34" charset="0"/>
              <a:buChar char="•"/>
            </a:pPr>
            <a:r>
              <a:rPr lang="en-US" sz="1500" b="1" dirty="0" smtClean="0">
                <a:solidFill>
                  <a:schemeClr val="accent2">
                    <a:lumMod val="75000"/>
                  </a:schemeClr>
                </a:solidFill>
              </a:rPr>
              <a:t>In above example first word September branch would be completely discarded.</a:t>
            </a:r>
            <a:endParaRPr lang="en-US" sz="1500" b="1" dirty="0"/>
          </a:p>
        </p:txBody>
      </p:sp>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7211" y="30480"/>
            <a:ext cx="9487989" cy="5196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985672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2" name="TextBox 1"/>
          <p:cNvSpPr txBox="1"/>
          <p:nvPr/>
        </p:nvSpPr>
        <p:spPr>
          <a:xfrm>
            <a:off x="396240" y="5814537"/>
            <a:ext cx="11639005" cy="553998"/>
          </a:xfrm>
          <a:prstGeom prst="rect">
            <a:avLst/>
          </a:prstGeom>
          <a:noFill/>
        </p:spPr>
        <p:txBody>
          <a:bodyPr wrap="square" rtlCol="0">
            <a:spAutoFit/>
          </a:bodyPr>
          <a:lstStyle/>
          <a:p>
            <a:pPr marL="285750" indent="-285750" algn="just">
              <a:buFont typeface="Arial" pitchFamily="34" charset="0"/>
              <a:buChar char="•"/>
            </a:pPr>
            <a:r>
              <a:rPr lang="en-US" sz="1500" b="1" dirty="0" smtClean="0">
                <a:solidFill>
                  <a:schemeClr val="accent2">
                    <a:lumMod val="75000"/>
                  </a:schemeClr>
                </a:solidFill>
              </a:rPr>
              <a:t>Process continues of selecting 3 most probable words till sentence is completed with EOS</a:t>
            </a:r>
          </a:p>
          <a:p>
            <a:pPr marL="285750" indent="-285750" algn="just">
              <a:buFont typeface="Arial" pitchFamily="34" charset="0"/>
              <a:buChar char="•"/>
            </a:pPr>
            <a:r>
              <a:rPr lang="en-US" sz="1500" b="1" dirty="0" smtClean="0">
                <a:solidFill>
                  <a:schemeClr val="accent2">
                    <a:lumMod val="75000"/>
                  </a:schemeClr>
                </a:solidFill>
              </a:rPr>
              <a:t>If B=1 then process is just like Greedy Algorithm</a:t>
            </a:r>
            <a:endParaRPr lang="en-US" sz="1500" b="1" dirty="0"/>
          </a:p>
        </p:txBody>
      </p:sp>
      <p:pic>
        <p:nvPicPr>
          <p:cNvPr id="409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28600"/>
            <a:ext cx="9982200" cy="537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760315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2" name="TextBox 1"/>
          <p:cNvSpPr txBox="1"/>
          <p:nvPr/>
        </p:nvSpPr>
        <p:spPr>
          <a:xfrm>
            <a:off x="396240" y="5562600"/>
            <a:ext cx="11639005" cy="784830"/>
          </a:xfrm>
          <a:prstGeom prst="rect">
            <a:avLst/>
          </a:prstGeom>
          <a:noFill/>
        </p:spPr>
        <p:txBody>
          <a:bodyPr wrap="square" rtlCol="0">
            <a:spAutoFit/>
          </a:bodyPr>
          <a:lstStyle/>
          <a:p>
            <a:pPr marL="285750" indent="-285750" algn="just">
              <a:buFont typeface="Arial" pitchFamily="34" charset="0"/>
              <a:buChar char="•"/>
            </a:pPr>
            <a:r>
              <a:rPr lang="en-US" sz="1500" b="1" dirty="0" smtClean="0">
                <a:solidFill>
                  <a:schemeClr val="accent2">
                    <a:lumMod val="75000"/>
                  </a:schemeClr>
                </a:solidFill>
              </a:rPr>
              <a:t>Probability  of the word can be very </a:t>
            </a:r>
            <a:r>
              <a:rPr lang="en-US" sz="1500" b="1" dirty="0" err="1" smtClean="0">
                <a:solidFill>
                  <a:schemeClr val="accent2">
                    <a:lumMod val="75000"/>
                  </a:schemeClr>
                </a:solidFill>
              </a:rPr>
              <a:t>very</a:t>
            </a:r>
            <a:r>
              <a:rPr lang="en-US" sz="1500" b="1" dirty="0" smtClean="0">
                <a:solidFill>
                  <a:schemeClr val="accent2">
                    <a:lumMod val="75000"/>
                  </a:schemeClr>
                </a:solidFill>
              </a:rPr>
              <a:t> small and their product will be very </a:t>
            </a:r>
            <a:r>
              <a:rPr lang="en-US" sz="1500" b="1" dirty="0" err="1" smtClean="0">
                <a:solidFill>
                  <a:schemeClr val="accent2">
                    <a:lumMod val="75000"/>
                  </a:schemeClr>
                </a:solidFill>
              </a:rPr>
              <a:t>very</a:t>
            </a:r>
            <a:r>
              <a:rPr lang="en-US" sz="1500" b="1" dirty="0" smtClean="0">
                <a:solidFill>
                  <a:schemeClr val="accent2">
                    <a:lumMod val="75000"/>
                  </a:schemeClr>
                </a:solidFill>
              </a:rPr>
              <a:t> small quality and there could be rounding of error. To resolve this issue we take Logarithm of the probability and maximize the same.</a:t>
            </a:r>
          </a:p>
          <a:p>
            <a:pPr marL="285750" indent="-285750" algn="just">
              <a:buFont typeface="Arial" pitchFamily="34" charset="0"/>
              <a:buChar char="•"/>
            </a:pPr>
            <a:r>
              <a:rPr lang="en-US" sz="1500" b="1" dirty="0" smtClean="0">
                <a:solidFill>
                  <a:schemeClr val="accent2">
                    <a:lumMod val="75000"/>
                  </a:schemeClr>
                </a:solidFill>
              </a:rPr>
              <a:t>To further optimize the issue we just normalize the probabilities with total number of words with power alpha</a:t>
            </a:r>
            <a:endParaRPr lang="en-US" sz="1500" b="1" dirty="0"/>
          </a:p>
        </p:txBody>
      </p:sp>
      <p:pic>
        <p:nvPicPr>
          <p:cNvPr id="419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52400"/>
            <a:ext cx="9601200" cy="518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174541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2" name="TextBox 1"/>
          <p:cNvSpPr txBox="1"/>
          <p:nvPr/>
        </p:nvSpPr>
        <p:spPr>
          <a:xfrm>
            <a:off x="914400" y="1752600"/>
            <a:ext cx="10515600" cy="2677656"/>
          </a:xfrm>
          <a:prstGeom prst="rect">
            <a:avLst/>
          </a:prstGeom>
          <a:noFill/>
        </p:spPr>
        <p:txBody>
          <a:bodyPr wrap="square" rtlCol="0">
            <a:spAutoFit/>
          </a:bodyPr>
          <a:lstStyle/>
          <a:p>
            <a:pPr marL="285750" indent="-285750" algn="just">
              <a:buFont typeface="Arial" pitchFamily="34" charset="0"/>
              <a:buChar char="•"/>
            </a:pPr>
            <a:r>
              <a:rPr lang="en-US" sz="2400" b="1" dirty="0" smtClean="0">
                <a:solidFill>
                  <a:schemeClr val="accent2">
                    <a:lumMod val="75000"/>
                  </a:schemeClr>
                </a:solidFill>
              </a:rPr>
              <a:t>Very Big B :  Better results , Slower</a:t>
            </a:r>
          </a:p>
          <a:p>
            <a:pPr marL="285750" indent="-285750" algn="just">
              <a:buFont typeface="Arial" pitchFamily="34" charset="0"/>
              <a:buChar char="•"/>
            </a:pPr>
            <a:r>
              <a:rPr lang="en-US" sz="2400" b="1" dirty="0" smtClean="0">
                <a:solidFill>
                  <a:schemeClr val="accent2">
                    <a:lumMod val="75000"/>
                  </a:schemeClr>
                </a:solidFill>
              </a:rPr>
              <a:t>Very small B: Bad results, Faster</a:t>
            </a:r>
          </a:p>
          <a:p>
            <a:pPr marL="285750" indent="-285750" algn="just">
              <a:buFont typeface="Arial" pitchFamily="34" charset="0"/>
              <a:buChar char="•"/>
            </a:pPr>
            <a:r>
              <a:rPr lang="en-US" sz="2400" b="1" dirty="0" smtClean="0">
                <a:solidFill>
                  <a:schemeClr val="accent2">
                    <a:lumMod val="75000"/>
                  </a:schemeClr>
                </a:solidFill>
              </a:rPr>
              <a:t>B=10 is considered good value while &lt;10 are small while b=100 very big value</a:t>
            </a:r>
          </a:p>
          <a:p>
            <a:pPr marL="285750" indent="-285750" algn="just">
              <a:buFont typeface="Arial" pitchFamily="34" charset="0"/>
              <a:buChar char="•"/>
            </a:pPr>
            <a:r>
              <a:rPr lang="en-US" sz="2400" b="1" dirty="0" smtClean="0">
                <a:solidFill>
                  <a:schemeClr val="accent2">
                    <a:lumMod val="75000"/>
                  </a:schemeClr>
                </a:solidFill>
              </a:rPr>
              <a:t>In research you can also find B=1000, or 3000 depend on application to application</a:t>
            </a:r>
          </a:p>
          <a:p>
            <a:pPr marL="285750" indent="-285750" algn="just">
              <a:buFont typeface="Arial" pitchFamily="34" charset="0"/>
              <a:buChar char="•"/>
            </a:pPr>
            <a:r>
              <a:rPr lang="en-US" sz="2400" b="1" dirty="0" smtClean="0">
                <a:solidFill>
                  <a:schemeClr val="accent2">
                    <a:lumMod val="75000"/>
                  </a:schemeClr>
                </a:solidFill>
              </a:rPr>
              <a:t>Beam search is approx. search algorithm.</a:t>
            </a:r>
            <a:endParaRPr lang="en-US" sz="2400" b="1" dirty="0"/>
          </a:p>
        </p:txBody>
      </p:sp>
      <p:pic>
        <p:nvPicPr>
          <p:cNvPr id="430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033" y="533400"/>
            <a:ext cx="3362325"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7273" y="4648200"/>
            <a:ext cx="9864765" cy="1505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734012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440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8163" y="2124075"/>
            <a:ext cx="3495675" cy="2609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105639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2" name="TextBox 1"/>
          <p:cNvSpPr txBox="1"/>
          <p:nvPr/>
        </p:nvSpPr>
        <p:spPr>
          <a:xfrm>
            <a:off x="1219200" y="5385137"/>
            <a:ext cx="10515600" cy="1015663"/>
          </a:xfrm>
          <a:prstGeom prst="rect">
            <a:avLst/>
          </a:prstGeom>
          <a:noFill/>
        </p:spPr>
        <p:txBody>
          <a:bodyPr wrap="square" rtlCol="0">
            <a:spAutoFit/>
          </a:bodyPr>
          <a:lstStyle/>
          <a:p>
            <a:pPr marL="285750" indent="-285750" algn="just">
              <a:buFont typeface="Arial" pitchFamily="34" charset="0"/>
              <a:buChar char="•"/>
            </a:pPr>
            <a:r>
              <a:rPr lang="en-US" sz="2000" b="1" dirty="0" smtClean="0">
                <a:solidFill>
                  <a:schemeClr val="accent2">
                    <a:lumMod val="75000"/>
                  </a:schemeClr>
                </a:solidFill>
              </a:rPr>
              <a:t>Y* is better translation than y^</a:t>
            </a:r>
          </a:p>
          <a:p>
            <a:pPr marL="285750" indent="-285750" algn="just">
              <a:buFont typeface="Arial" pitchFamily="34" charset="0"/>
              <a:buChar char="•"/>
            </a:pPr>
            <a:r>
              <a:rPr lang="en-US" sz="2000" b="1" dirty="0" smtClean="0">
                <a:solidFill>
                  <a:schemeClr val="accent2">
                    <a:lumMod val="75000"/>
                  </a:schemeClr>
                </a:solidFill>
              </a:rPr>
              <a:t>But final prediction is y^</a:t>
            </a:r>
          </a:p>
          <a:p>
            <a:pPr marL="285750" indent="-285750" algn="just">
              <a:buFont typeface="Arial" pitchFamily="34" charset="0"/>
              <a:buChar char="•"/>
            </a:pPr>
            <a:r>
              <a:rPr lang="en-US" sz="2000" b="1" dirty="0" smtClean="0">
                <a:solidFill>
                  <a:schemeClr val="accent2">
                    <a:lumMod val="75000"/>
                  </a:schemeClr>
                </a:solidFill>
              </a:rPr>
              <a:t>Now there could be two reasons: RNN at fault or Beam search at fault.</a:t>
            </a:r>
            <a:endParaRPr lang="en-US" sz="2000" b="1" dirty="0"/>
          </a:p>
        </p:txBody>
      </p:sp>
      <p:pic>
        <p:nvPicPr>
          <p:cNvPr id="450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2322" y="322927"/>
            <a:ext cx="9670478" cy="4858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854116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460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457200"/>
            <a:ext cx="10887771"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950627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47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28600"/>
            <a:ext cx="8839200" cy="4753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219200" y="5181600"/>
            <a:ext cx="10515600" cy="1323439"/>
          </a:xfrm>
          <a:prstGeom prst="rect">
            <a:avLst/>
          </a:prstGeom>
          <a:noFill/>
        </p:spPr>
        <p:txBody>
          <a:bodyPr wrap="square" rtlCol="0">
            <a:spAutoFit/>
          </a:bodyPr>
          <a:lstStyle/>
          <a:p>
            <a:pPr marL="285750" indent="-285750" algn="just">
              <a:buFont typeface="Arial" pitchFamily="34" charset="0"/>
              <a:buChar char="•"/>
            </a:pPr>
            <a:r>
              <a:rPr lang="en-US" sz="2000" b="1" dirty="0" smtClean="0">
                <a:solidFill>
                  <a:schemeClr val="accent2">
                    <a:lumMod val="75000"/>
                  </a:schemeClr>
                </a:solidFill>
              </a:rPr>
              <a:t>Beam search at fault: try with higher beam width</a:t>
            </a:r>
          </a:p>
          <a:p>
            <a:pPr marL="285750" indent="-285750" algn="just">
              <a:buFont typeface="Arial" pitchFamily="34" charset="0"/>
              <a:buChar char="•"/>
            </a:pPr>
            <a:r>
              <a:rPr lang="en-US" sz="2000" b="1" dirty="0" smtClean="0">
                <a:solidFill>
                  <a:schemeClr val="accent2">
                    <a:lumMod val="75000"/>
                  </a:schemeClr>
                </a:solidFill>
              </a:rPr>
              <a:t>RNN at fault: More examples, Deep layers, Different structure of NN , Regularization etc.</a:t>
            </a:r>
          </a:p>
          <a:p>
            <a:pPr marL="285750" indent="-285750" algn="just">
              <a:buFont typeface="Arial" pitchFamily="34" charset="0"/>
              <a:buChar char="•"/>
            </a:pPr>
            <a:r>
              <a:rPr lang="en-US" sz="2000" b="1" dirty="0" smtClean="0"/>
              <a:t>Bleu score </a:t>
            </a:r>
            <a:r>
              <a:rPr lang="en-US" sz="2000" b="1" dirty="0" smtClean="0">
                <a:solidFill>
                  <a:schemeClr val="accent2">
                    <a:lumMod val="75000"/>
                  </a:schemeClr>
                </a:solidFill>
              </a:rPr>
              <a:t>used to evaluate accuracy of translation</a:t>
            </a:r>
            <a:endParaRPr lang="en-US" sz="2000" b="1" dirty="0"/>
          </a:p>
        </p:txBody>
      </p:sp>
    </p:spTree>
    <p:extLst>
      <p:ext uri="{BB962C8B-B14F-4D97-AF65-F5344CB8AC3E}">
        <p14:creationId xmlns:p14="http://schemas.microsoft.com/office/powerpoint/2010/main" val="835800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7" name="TextBox 6"/>
          <p:cNvSpPr txBox="1"/>
          <p:nvPr/>
        </p:nvSpPr>
        <p:spPr>
          <a:xfrm>
            <a:off x="1219200" y="5385137"/>
            <a:ext cx="10515600" cy="400110"/>
          </a:xfrm>
          <a:prstGeom prst="rect">
            <a:avLst/>
          </a:prstGeom>
          <a:noFill/>
        </p:spPr>
        <p:txBody>
          <a:bodyPr wrap="square" rtlCol="0">
            <a:spAutoFit/>
          </a:bodyPr>
          <a:lstStyle/>
          <a:p>
            <a:pPr marL="285750" indent="-285750" algn="just">
              <a:buFont typeface="Arial" pitchFamily="34" charset="0"/>
              <a:buChar char="•"/>
            </a:pPr>
            <a:r>
              <a:rPr lang="en-US" sz="2000" b="1" dirty="0" smtClean="0">
                <a:solidFill>
                  <a:schemeClr val="accent2">
                    <a:lumMod val="75000"/>
                  </a:schemeClr>
                </a:solidFill>
              </a:rPr>
              <a:t>Better model for language translation</a:t>
            </a:r>
            <a:endParaRPr lang="en-US" sz="2000" b="1" dirty="0"/>
          </a:p>
        </p:txBody>
      </p:sp>
      <p:pic>
        <p:nvPicPr>
          <p:cNvPr id="481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2913" y="2128838"/>
            <a:ext cx="3686175" cy="260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200234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7" name="TextBox 6"/>
          <p:cNvSpPr txBox="1"/>
          <p:nvPr/>
        </p:nvSpPr>
        <p:spPr>
          <a:xfrm>
            <a:off x="1219200" y="5385137"/>
            <a:ext cx="10515600" cy="1015663"/>
          </a:xfrm>
          <a:prstGeom prst="rect">
            <a:avLst/>
          </a:prstGeom>
          <a:noFill/>
        </p:spPr>
        <p:txBody>
          <a:bodyPr wrap="square" rtlCol="0">
            <a:spAutoFit/>
          </a:bodyPr>
          <a:lstStyle/>
          <a:p>
            <a:pPr marL="285750" indent="-285750" algn="just">
              <a:buFont typeface="Arial" pitchFamily="34" charset="0"/>
              <a:buChar char="•"/>
            </a:pPr>
            <a:r>
              <a:rPr lang="en-US" sz="2000" b="1" dirty="0" smtClean="0">
                <a:solidFill>
                  <a:schemeClr val="accent2">
                    <a:lumMod val="75000"/>
                  </a:schemeClr>
                </a:solidFill>
              </a:rPr>
              <a:t>Longer the sentence , poorer the translation because NN has to memorize long sentence sequence.</a:t>
            </a:r>
          </a:p>
          <a:p>
            <a:pPr marL="285750" indent="-285750" algn="just">
              <a:buFont typeface="Arial" pitchFamily="34" charset="0"/>
              <a:buChar char="•"/>
            </a:pPr>
            <a:r>
              <a:rPr lang="en-US" sz="2000" b="1" dirty="0" smtClean="0">
                <a:solidFill>
                  <a:schemeClr val="accent2">
                    <a:lumMod val="75000"/>
                  </a:schemeClr>
                </a:solidFill>
              </a:rPr>
              <a:t>Bleu score decreases with length of sentence i.e. translation become bad</a:t>
            </a:r>
            <a:endParaRPr lang="en-US" sz="2000" b="1" dirty="0"/>
          </a:p>
        </p:txBody>
      </p:sp>
      <p:pic>
        <p:nvPicPr>
          <p:cNvPr id="49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6390" y="240983"/>
            <a:ext cx="8691619" cy="476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10641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3388" y="2100263"/>
            <a:ext cx="3705225"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115286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7" name="TextBox 6"/>
          <p:cNvSpPr txBox="1"/>
          <p:nvPr/>
        </p:nvSpPr>
        <p:spPr>
          <a:xfrm>
            <a:off x="1219200" y="5385137"/>
            <a:ext cx="10515600" cy="923330"/>
          </a:xfrm>
          <a:prstGeom prst="rect">
            <a:avLst/>
          </a:prstGeom>
          <a:noFill/>
        </p:spPr>
        <p:txBody>
          <a:bodyPr wrap="square" rtlCol="0">
            <a:spAutoFit/>
          </a:bodyPr>
          <a:lstStyle/>
          <a:p>
            <a:pPr marL="285750" indent="-285750" algn="just">
              <a:buFont typeface="Arial" pitchFamily="34" charset="0"/>
              <a:buChar char="•"/>
            </a:pPr>
            <a:r>
              <a:rPr lang="en-US" b="1" dirty="0" smtClean="0">
                <a:solidFill>
                  <a:schemeClr val="accent2">
                    <a:lumMod val="75000"/>
                  </a:schemeClr>
                </a:solidFill>
              </a:rPr>
              <a:t>Decoder now calculates how much attention it needs to give for each input words while predicting translated words and o/p from each encoder words goes to decoder words.</a:t>
            </a:r>
          </a:p>
          <a:p>
            <a:pPr marL="285750" indent="-285750" algn="just">
              <a:buFont typeface="Arial" pitchFamily="34" charset="0"/>
              <a:buChar char="•"/>
            </a:pPr>
            <a:r>
              <a:rPr lang="en-US" b="1" dirty="0" smtClean="0">
                <a:solidFill>
                  <a:schemeClr val="accent2">
                    <a:lumMod val="75000"/>
                  </a:schemeClr>
                </a:solidFill>
              </a:rPr>
              <a:t>In given example using bidirectional RNN</a:t>
            </a:r>
            <a:endParaRPr lang="en-US" b="1" dirty="0"/>
          </a:p>
        </p:txBody>
      </p:sp>
      <p:pic>
        <p:nvPicPr>
          <p:cNvPr id="501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9781" y="152400"/>
            <a:ext cx="8608219" cy="4923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382409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7" name="TextBox 6"/>
          <p:cNvSpPr txBox="1"/>
          <p:nvPr/>
        </p:nvSpPr>
        <p:spPr>
          <a:xfrm>
            <a:off x="1219200" y="5385137"/>
            <a:ext cx="10515600" cy="923330"/>
          </a:xfrm>
          <a:prstGeom prst="rect">
            <a:avLst/>
          </a:prstGeom>
          <a:noFill/>
        </p:spPr>
        <p:txBody>
          <a:bodyPr wrap="square" rtlCol="0">
            <a:spAutoFit/>
          </a:bodyPr>
          <a:lstStyle/>
          <a:p>
            <a:pPr marL="285750" indent="-285750" algn="just">
              <a:buFont typeface="Arial" pitchFamily="34" charset="0"/>
              <a:buChar char="•"/>
            </a:pPr>
            <a:r>
              <a:rPr lang="en-US" b="1" dirty="0" smtClean="0">
                <a:solidFill>
                  <a:schemeClr val="accent2">
                    <a:lumMod val="75000"/>
                  </a:schemeClr>
                </a:solidFill>
              </a:rPr>
              <a:t>Decoder now calculates how much attention it needs to give for each input words while predicting translated words and o/p from each encoder words goes to decoder words.</a:t>
            </a:r>
          </a:p>
          <a:p>
            <a:pPr marL="285750" indent="-285750" algn="just">
              <a:buFont typeface="Arial" pitchFamily="34" charset="0"/>
              <a:buChar char="•"/>
            </a:pPr>
            <a:r>
              <a:rPr lang="en-US" b="1" dirty="0" smtClean="0">
                <a:solidFill>
                  <a:schemeClr val="accent2">
                    <a:lumMod val="75000"/>
                  </a:schemeClr>
                </a:solidFill>
              </a:rPr>
              <a:t>In given example using bidirectional RNN</a:t>
            </a:r>
            <a:endParaRPr lang="en-US" b="1" dirty="0"/>
          </a:p>
        </p:txBody>
      </p:sp>
      <p:pic>
        <p:nvPicPr>
          <p:cNvPr id="512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28600"/>
            <a:ext cx="11382375" cy="629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114053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22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689040"/>
            <a:ext cx="11153872" cy="5041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262985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32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2438" y="2414588"/>
            <a:ext cx="3667125"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468120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7" name="TextBox 6"/>
          <p:cNvSpPr txBox="1"/>
          <p:nvPr/>
        </p:nvSpPr>
        <p:spPr>
          <a:xfrm>
            <a:off x="1219200" y="5385137"/>
            <a:ext cx="10515600" cy="923330"/>
          </a:xfrm>
          <a:prstGeom prst="rect">
            <a:avLst/>
          </a:prstGeom>
          <a:noFill/>
        </p:spPr>
        <p:txBody>
          <a:bodyPr wrap="square" rtlCol="0">
            <a:spAutoFit/>
          </a:bodyPr>
          <a:lstStyle/>
          <a:p>
            <a:pPr marL="285750" indent="-285750" algn="just">
              <a:buFont typeface="Arial" pitchFamily="34" charset="0"/>
              <a:buChar char="•"/>
            </a:pPr>
            <a:r>
              <a:rPr lang="en-US" b="1" dirty="0" smtClean="0">
                <a:solidFill>
                  <a:schemeClr val="accent2">
                    <a:lumMod val="75000"/>
                  </a:schemeClr>
                </a:solidFill>
              </a:rPr>
              <a:t>Preprocess step may include converting audio clip in to Spectrogram which shows frequency at y axis and time a x axis. Intensity of different colors represents amount of energy , how loud is sound at different frequencies.</a:t>
            </a:r>
          </a:p>
        </p:txBody>
      </p:sp>
      <p:pic>
        <p:nvPicPr>
          <p:cNvPr id="542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9700" y="252807"/>
            <a:ext cx="9525000" cy="5132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524437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7" name="TextBox 6"/>
          <p:cNvSpPr txBox="1"/>
          <p:nvPr/>
        </p:nvSpPr>
        <p:spPr>
          <a:xfrm>
            <a:off x="1188720" y="5754469"/>
            <a:ext cx="6812280" cy="369332"/>
          </a:xfrm>
          <a:prstGeom prst="rect">
            <a:avLst/>
          </a:prstGeom>
          <a:noFill/>
        </p:spPr>
        <p:txBody>
          <a:bodyPr wrap="square" rtlCol="0">
            <a:spAutoFit/>
          </a:bodyPr>
          <a:lstStyle/>
          <a:p>
            <a:pPr marL="285750" indent="-285750" algn="just">
              <a:buFont typeface="Arial" pitchFamily="34" charset="0"/>
              <a:buChar char="•"/>
            </a:pPr>
            <a:r>
              <a:rPr lang="en-US" b="1" dirty="0" smtClean="0">
                <a:solidFill>
                  <a:schemeClr val="accent2">
                    <a:lumMod val="75000"/>
                  </a:schemeClr>
                </a:solidFill>
              </a:rPr>
              <a:t>Different time frame of audio inputs as input for RNN.</a:t>
            </a:r>
          </a:p>
        </p:txBody>
      </p:sp>
      <p:pic>
        <p:nvPicPr>
          <p:cNvPr id="552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28601"/>
            <a:ext cx="9525000" cy="5435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545528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7" name="TextBox 6"/>
          <p:cNvSpPr txBox="1"/>
          <p:nvPr/>
        </p:nvSpPr>
        <p:spPr>
          <a:xfrm>
            <a:off x="533400" y="5181600"/>
            <a:ext cx="11506200" cy="1323439"/>
          </a:xfrm>
          <a:prstGeom prst="rect">
            <a:avLst/>
          </a:prstGeom>
          <a:noFill/>
        </p:spPr>
        <p:txBody>
          <a:bodyPr wrap="square" rtlCol="0">
            <a:spAutoFit/>
          </a:bodyPr>
          <a:lstStyle/>
          <a:p>
            <a:pPr marL="285750" indent="-285750" algn="just">
              <a:buFont typeface="Arial" pitchFamily="34" charset="0"/>
              <a:buChar char="•"/>
            </a:pPr>
            <a:r>
              <a:rPr lang="en-US" sz="1600" b="1" dirty="0" smtClean="0">
                <a:solidFill>
                  <a:schemeClr val="accent2">
                    <a:lumMod val="75000"/>
                  </a:schemeClr>
                </a:solidFill>
              </a:rPr>
              <a:t>Bi directional LSTM OR GRU RNN with Equal number of inputs and outputs.</a:t>
            </a:r>
          </a:p>
          <a:p>
            <a:pPr marL="285750" indent="-285750" algn="just">
              <a:buFont typeface="Arial" pitchFamily="34" charset="0"/>
              <a:buChar char="•"/>
            </a:pPr>
            <a:r>
              <a:rPr lang="en-US" sz="1600" b="1" dirty="0" smtClean="0">
                <a:solidFill>
                  <a:schemeClr val="accent2">
                    <a:lumMod val="75000"/>
                  </a:schemeClr>
                </a:solidFill>
              </a:rPr>
              <a:t>In speech recognition number of input is generally very large as compared to output.</a:t>
            </a:r>
          </a:p>
          <a:p>
            <a:pPr marL="285750" indent="-285750" algn="just">
              <a:buFont typeface="Arial" pitchFamily="34" charset="0"/>
              <a:buChar char="•"/>
            </a:pPr>
            <a:r>
              <a:rPr lang="en-US" sz="1600" b="1" dirty="0" smtClean="0">
                <a:solidFill>
                  <a:schemeClr val="accent2">
                    <a:lumMod val="75000"/>
                  </a:schemeClr>
                </a:solidFill>
              </a:rPr>
              <a:t>Lets say 10 seconds audio clip and speech comes as 100 hertz means 100 samples/frames per second = 10*100=1000 inputs</a:t>
            </a:r>
          </a:p>
          <a:p>
            <a:pPr marL="285750" indent="-285750" algn="just">
              <a:buFont typeface="Arial" pitchFamily="34" charset="0"/>
              <a:buChar char="•"/>
            </a:pPr>
            <a:r>
              <a:rPr lang="en-US" sz="1600" b="1" dirty="0" smtClean="0">
                <a:solidFill>
                  <a:schemeClr val="accent2">
                    <a:lumMod val="75000"/>
                  </a:schemeClr>
                </a:solidFill>
              </a:rPr>
              <a:t>CTC can handle 10000 outputs to finally recognize </a:t>
            </a:r>
            <a:r>
              <a:rPr lang="en-US" sz="1600" b="1" dirty="0">
                <a:solidFill>
                  <a:schemeClr val="accent2">
                    <a:lumMod val="75000"/>
                  </a:schemeClr>
                </a:solidFill>
              </a:rPr>
              <a:t>v</a:t>
            </a:r>
            <a:r>
              <a:rPr lang="en-US" sz="1600" b="1" dirty="0" smtClean="0">
                <a:solidFill>
                  <a:schemeClr val="accent2">
                    <a:lumMod val="75000"/>
                  </a:schemeClr>
                </a:solidFill>
              </a:rPr>
              <a:t>ery small output.</a:t>
            </a:r>
          </a:p>
        </p:txBody>
      </p:sp>
      <p:pic>
        <p:nvPicPr>
          <p:cNvPr id="563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52400"/>
            <a:ext cx="8682624" cy="4976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680534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73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4338" y="2262188"/>
            <a:ext cx="3743325" cy="233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772325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83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358" y="609600"/>
            <a:ext cx="10210284" cy="4850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15232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7" name="TextBox 6"/>
          <p:cNvSpPr txBox="1"/>
          <p:nvPr/>
        </p:nvSpPr>
        <p:spPr>
          <a:xfrm>
            <a:off x="533400" y="5638800"/>
            <a:ext cx="11506200" cy="338554"/>
          </a:xfrm>
          <a:prstGeom prst="rect">
            <a:avLst/>
          </a:prstGeom>
          <a:noFill/>
        </p:spPr>
        <p:txBody>
          <a:bodyPr wrap="square" rtlCol="0">
            <a:spAutoFit/>
          </a:bodyPr>
          <a:lstStyle/>
          <a:p>
            <a:pPr marL="285750" indent="-285750" algn="just">
              <a:buFont typeface="Arial" pitchFamily="34" charset="0"/>
              <a:buChar char="•"/>
            </a:pPr>
            <a:r>
              <a:rPr lang="en-US" sz="1600" b="1" dirty="0" smtClean="0">
                <a:solidFill>
                  <a:schemeClr val="accent2">
                    <a:lumMod val="75000"/>
                  </a:schemeClr>
                </a:solidFill>
              </a:rPr>
              <a:t>Just add all 0 before trigger word is said then after that output 1 for few seconds till next trigger words is said</a:t>
            </a:r>
          </a:p>
        </p:txBody>
      </p:sp>
      <p:pic>
        <p:nvPicPr>
          <p:cNvPr id="593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8161" y="457200"/>
            <a:ext cx="9476678" cy="4918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77699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1138" y="609600"/>
            <a:ext cx="9482123"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762000" y="5672405"/>
            <a:ext cx="10820400" cy="923330"/>
          </a:xfrm>
          <a:prstGeom prst="rect">
            <a:avLst/>
          </a:prstGeom>
          <a:noFill/>
        </p:spPr>
        <p:txBody>
          <a:bodyPr wrap="square" rtlCol="0">
            <a:spAutoFit/>
          </a:bodyPr>
          <a:lstStyle/>
          <a:p>
            <a:r>
              <a:rPr lang="en-US" dirty="0" smtClean="0"/>
              <a:t>Train the word embedding model on very large un labeled data set 1 billion -100 billion to create word embedding and then use the same embedding in to your NLP programs like Named entity recognition for a very smaller data set 100k</a:t>
            </a:r>
            <a:endParaRPr lang="en-US" dirty="0"/>
          </a:p>
        </p:txBody>
      </p:sp>
    </p:spTree>
    <p:extLst>
      <p:ext uri="{BB962C8B-B14F-4D97-AF65-F5344CB8AC3E}">
        <p14:creationId xmlns:p14="http://schemas.microsoft.com/office/powerpoint/2010/main" val="28702269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2" name="TextBox 1"/>
          <p:cNvSpPr txBox="1"/>
          <p:nvPr/>
        </p:nvSpPr>
        <p:spPr>
          <a:xfrm>
            <a:off x="762000" y="5672405"/>
            <a:ext cx="10820400" cy="923330"/>
          </a:xfrm>
          <a:prstGeom prst="rect">
            <a:avLst/>
          </a:prstGeom>
          <a:noFill/>
        </p:spPr>
        <p:txBody>
          <a:bodyPr wrap="square" rtlCol="0">
            <a:spAutoFit/>
          </a:bodyPr>
          <a:lstStyle/>
          <a:p>
            <a:r>
              <a:rPr lang="en-US" dirty="0" smtClean="0"/>
              <a:t>Train the word embedding model on very large un labeled data set 1 billion -100 billion to create word embedding and then use the same embedding in to your NLP programs like Named entity recognition for a very smaller data set 100k</a:t>
            </a:r>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762000"/>
            <a:ext cx="10057249" cy="4587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50906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4350" y="2100263"/>
            <a:ext cx="3543300"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04201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708" y="304800"/>
            <a:ext cx="11404984" cy="6019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002170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106622</TotalTime>
  <Words>1498</Words>
  <Application>Microsoft Office PowerPoint</Application>
  <PresentationFormat>Custom</PresentationFormat>
  <Paragraphs>202</Paragraphs>
  <Slides>59</Slides>
  <Notes>59</Notes>
  <HiddenSlides>0</HiddenSlides>
  <MMClips>0</MMClip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Tableau</dc:title>
  <dc:creator>Gaurav Goel</dc:creator>
  <cp:lastModifiedBy>DELL</cp:lastModifiedBy>
  <cp:revision>1186</cp:revision>
  <dcterms:created xsi:type="dcterms:W3CDTF">2014-12-15T07:56:09Z</dcterms:created>
  <dcterms:modified xsi:type="dcterms:W3CDTF">2019-06-07T16:51:39Z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15</vt:i4>
  </property>
</Properties>
</file>